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5"/>
  </p:notesMasterIdLst>
  <p:sldIdLst>
    <p:sldId id="264" r:id="rId3"/>
    <p:sldId id="257" r:id="rId4"/>
    <p:sldId id="25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72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64"/>
            <p14:sldId id="257"/>
            <p14:sldId id="25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F49C4E"/>
    <a:srgbClr val="37B398"/>
    <a:srgbClr val="1B4686"/>
    <a:srgbClr val="ED6F9C"/>
    <a:srgbClr val="A27DB6"/>
    <a:srgbClr val="5F95CF"/>
    <a:srgbClr val="FCC13F"/>
    <a:srgbClr val="EA4E34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14"/>
    <p:restoredTop sz="94690"/>
  </p:normalViewPr>
  <p:slideViewPr>
    <p:cSldViewPr snapToGrid="0">
      <p:cViewPr varScale="1">
        <p:scale>
          <a:sx n="108" d="100"/>
          <a:sy n="108" d="100"/>
        </p:scale>
        <p:origin x="1356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0939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902103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473780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03509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43183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022592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86762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324462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1481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1003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4458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91254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3602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78861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71442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778370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3847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12753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30415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91874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62799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89997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002525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75106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721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93109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39277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880603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27903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477226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28776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69660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0619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37144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41432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81214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0117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875291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41238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71859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03935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09496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3669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0172003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A1</a:t>
            </a:r>
            <a:br>
              <a:rPr lang="pl-PL" dirty="0"/>
            </a:br>
            <a:r>
              <a:rPr lang="pl-PL" dirty="0"/>
              <a:t>past </a:t>
            </a:r>
            <a:r>
              <a:rPr lang="pl-PL" dirty="0" err="1"/>
              <a:t>simple</a:t>
            </a:r>
            <a:r>
              <a:rPr lang="pl-PL" dirty="0"/>
              <a:t> 1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386260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70050" y="178593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negatives in the past simple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36" y="1226797"/>
            <a:ext cx="1239894" cy="1239894"/>
          </a:xfrm>
          <a:prstGeom prst="rect">
            <a:avLst/>
          </a:prstGeom>
        </p:spPr>
      </p:pic>
      <p:sp>
        <p:nvSpPr>
          <p:cNvPr id="23" name="Rounded Rectangular Callout 22"/>
          <p:cNvSpPr/>
          <p:nvPr/>
        </p:nvSpPr>
        <p:spPr>
          <a:xfrm>
            <a:off x="2570206" y="1226797"/>
            <a:ext cx="2929842" cy="1239894"/>
          </a:xfrm>
          <a:prstGeom prst="wedgeRoundRectCallout">
            <a:avLst>
              <a:gd name="adj1" fmla="val -66300"/>
              <a:gd name="adj2" fmla="val 531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didn’t like Paris. It was very busy and the restaurants were expensive. I preferred the villages.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7428439" y="3303639"/>
            <a:ext cx="3435179" cy="2636169"/>
          </a:xfrm>
          <a:prstGeom prst="wedgeRoundRectCallout">
            <a:avLst>
              <a:gd name="adj1" fmla="val -57166"/>
              <a:gd name="adj2" fmla="val 2023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continuation of the conversation. Can you find three examples of negative statements in the past simple?</a:t>
            </a: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515" y="4365782"/>
            <a:ext cx="1333184" cy="133318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681" y="1121169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5857200" y="918954"/>
            <a:ext cx="3142478" cy="1894986"/>
          </a:xfrm>
          <a:prstGeom prst="wedgeRoundRectCallout">
            <a:avLst>
              <a:gd name="adj1" fmla="val 57957"/>
              <a:gd name="adj2" fmla="val 6594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liked Paris a lot. My sister didn’t live in the 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centre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We cooked at my sister’s house a lot and didn’t go to restaurants every day.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972467" y="1177768"/>
            <a:ext cx="10374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didn’t like</a:t>
            </a:r>
            <a:endParaRPr lang="en-GB" sz="1600" dirty="0"/>
          </a:p>
        </p:txBody>
      </p:sp>
      <p:sp>
        <p:nvSpPr>
          <p:cNvPr id="28" name="Rectangle 27"/>
          <p:cNvSpPr/>
          <p:nvPr/>
        </p:nvSpPr>
        <p:spPr>
          <a:xfrm>
            <a:off x="6050753" y="1470835"/>
            <a:ext cx="10374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didn’t live</a:t>
            </a:r>
            <a:endParaRPr lang="en-GB" sz="1600" dirty="0"/>
          </a:p>
        </p:txBody>
      </p:sp>
      <p:sp>
        <p:nvSpPr>
          <p:cNvPr id="29" name="Rectangle 28"/>
          <p:cNvSpPr/>
          <p:nvPr/>
        </p:nvSpPr>
        <p:spPr>
          <a:xfrm>
            <a:off x="7188882" y="1944894"/>
            <a:ext cx="9589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didn’t go</a:t>
            </a:r>
            <a:endParaRPr lang="en-GB" sz="1600" dirty="0"/>
          </a:p>
        </p:txBody>
      </p:sp>
      <p:sp>
        <p:nvSpPr>
          <p:cNvPr id="30" name="Rounded Rectangular Callout 29"/>
          <p:cNvSpPr/>
          <p:nvPr/>
        </p:nvSpPr>
        <p:spPr>
          <a:xfrm>
            <a:off x="1823466" y="3414809"/>
            <a:ext cx="3435179" cy="990488"/>
          </a:xfrm>
          <a:prstGeom prst="wedgeRoundRectCallout">
            <a:avLst>
              <a:gd name="adj1" fmla="val 57652"/>
              <a:gd name="adj2" fmla="val 3125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Complete the table using the examples to help you.</a:t>
            </a:r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572179"/>
              </p:ext>
            </p:extLst>
          </p:nvPr>
        </p:nvGraphicFramePr>
        <p:xfrm>
          <a:off x="526331" y="4646132"/>
          <a:ext cx="4732314" cy="145693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895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1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13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852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person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auxiliary verb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main verb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I, You, He, She, It, We, They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901811" y="5374600"/>
            <a:ext cx="14847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didn’t (did not)</a:t>
            </a:r>
          </a:p>
        </p:txBody>
      </p:sp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CC9D36DE-D2AE-4B7D-A97C-511D1DC96AAD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10914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45833E-6 -0.01042 L 0.39974 0.4752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87" y="2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54167E-6 3.7037E-7 L 0.1388 0.5270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57" y="26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29167E-6 3.33333E-6 L 0.0948 0.51851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9" y="25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/>
      <p:bldP spid="27" grpId="1"/>
      <p:bldP spid="28" grpId="0"/>
      <p:bldP spid="28" grpId="1"/>
      <p:bldP spid="29" grpId="0"/>
      <p:bldP spid="29" grpId="1"/>
      <p:bldP spid="30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70050" y="178593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negatives in the past simple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36" y="1226797"/>
            <a:ext cx="1239894" cy="1239894"/>
          </a:xfrm>
          <a:prstGeom prst="rect">
            <a:avLst/>
          </a:prstGeom>
        </p:spPr>
      </p:pic>
      <p:sp>
        <p:nvSpPr>
          <p:cNvPr id="23" name="Rounded Rectangular Callout 22"/>
          <p:cNvSpPr/>
          <p:nvPr/>
        </p:nvSpPr>
        <p:spPr>
          <a:xfrm>
            <a:off x="2570206" y="1226797"/>
            <a:ext cx="2929842" cy="1239894"/>
          </a:xfrm>
          <a:prstGeom prst="wedgeRoundRectCallout">
            <a:avLst>
              <a:gd name="adj1" fmla="val -66300"/>
              <a:gd name="adj2" fmla="val 531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didn’t like Paris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It was very busy and the restaurants were expensive. I preferred the villages.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1023584" y="5140572"/>
            <a:ext cx="2115402" cy="1021276"/>
          </a:xfrm>
          <a:prstGeom prst="wedgeRoundRectCallout">
            <a:avLst>
              <a:gd name="adj1" fmla="val -15876"/>
              <a:gd name="adj2" fmla="val -6529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structure is the same with all persons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I, you, he,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etc.).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086" y="3219370"/>
            <a:ext cx="1333184" cy="133318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681" y="1121169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5857200" y="918954"/>
            <a:ext cx="3142478" cy="1894986"/>
          </a:xfrm>
          <a:prstGeom prst="wedgeRoundRectCallout">
            <a:avLst>
              <a:gd name="adj1" fmla="val 57957"/>
              <a:gd name="adj2" fmla="val 6594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liked Paris a lot.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My sister didn’t live in the </a:t>
            </a:r>
            <a:r>
              <a:rPr lang="en-US" sz="1600" b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centre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We cooked at my sister’s house a lot and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didn’t go to restaurants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every day.</a:t>
            </a:r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097270"/>
              </p:ext>
            </p:extLst>
          </p:nvPr>
        </p:nvGraphicFramePr>
        <p:xfrm>
          <a:off x="470050" y="3219370"/>
          <a:ext cx="7492638" cy="167916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797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93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25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852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person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auxiliary verb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main verb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953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I, You, He, She, It, We, They</a:t>
                      </a:r>
                      <a:endParaRPr lang="en-GB" sz="1600" b="0" dirty="0">
                        <a:solidFill>
                          <a:schemeClr val="dk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endParaRPr lang="en-GB" sz="1600" b="0" dirty="0">
                        <a:solidFill>
                          <a:schemeClr val="dk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My sister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didn’t (did not) </a:t>
                      </a:r>
                    </a:p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didn’t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</a:p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like Paris.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 in the centre.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</a:t>
                      </a:r>
                      <a:r>
                        <a:rPr lang="en-GB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to restaurants.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Arc 15"/>
          <p:cNvSpPr/>
          <p:nvPr/>
        </p:nvSpPr>
        <p:spPr>
          <a:xfrm rot="9071720" flipV="1">
            <a:off x="638666" y="3645930"/>
            <a:ext cx="2089380" cy="2242311"/>
          </a:xfrm>
          <a:prstGeom prst="arc">
            <a:avLst>
              <a:gd name="adj1" fmla="val 7904317"/>
              <a:gd name="adj2" fmla="val 1242189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Rounded Rectangular Callout 16"/>
          <p:cNvSpPr/>
          <p:nvPr/>
        </p:nvSpPr>
        <p:spPr>
          <a:xfrm>
            <a:off x="5545235" y="5163755"/>
            <a:ext cx="2115402" cy="1021276"/>
          </a:xfrm>
          <a:prstGeom prst="wedgeRoundRectCallout">
            <a:avLst>
              <a:gd name="adj1" fmla="val -15876"/>
              <a:gd name="adj2" fmla="val -6529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verb infinitive is the one you find in a dictionary (but without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).</a:t>
            </a:r>
          </a:p>
        </p:txBody>
      </p:sp>
      <p:sp>
        <p:nvSpPr>
          <p:cNvPr id="18" name="Arc 17"/>
          <p:cNvSpPr/>
          <p:nvPr/>
        </p:nvSpPr>
        <p:spPr>
          <a:xfrm rot="9071720" flipV="1">
            <a:off x="5558245" y="3691444"/>
            <a:ext cx="2089380" cy="2242311"/>
          </a:xfrm>
          <a:prstGeom prst="arc">
            <a:avLst>
              <a:gd name="adj1" fmla="val 7904317"/>
              <a:gd name="adj2" fmla="val 1242189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4" name="Pentagon 23"/>
          <p:cNvSpPr/>
          <p:nvPr/>
        </p:nvSpPr>
        <p:spPr>
          <a:xfrm>
            <a:off x="9461555" y="5565406"/>
            <a:ext cx="2341062" cy="778497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25" name="Footer Placeholder 1">
            <a:extLst>
              <a:ext uri="{FF2B5EF4-FFF2-40B4-BE49-F238E27FC236}">
                <a16:creationId xmlns:a16="http://schemas.microsoft.com/office/drawing/2014/main" id="{0BC9FA2C-0567-4069-8309-8374EF4C1002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10500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6" grpId="0" animBg="1"/>
      <p:bldP spid="17" grpId="0" animBg="1"/>
      <p:bldP spid="18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3" y="1531798"/>
            <a:ext cx="1142996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Our cousin didn’t worked yesterday because she were ill.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 </a:t>
            </a:r>
            <a:r>
              <a:rPr lang="en-GB" sz="1600" dirty="0" err="1"/>
              <a:t>walkked</a:t>
            </a:r>
            <a:r>
              <a:rPr lang="en-GB" sz="1600" dirty="0"/>
              <a:t> to class this morning. It was a beautiful day.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The park was very busy last week, so we didn’t play football.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Carla </a:t>
            </a:r>
            <a:r>
              <a:rPr lang="en-GB" sz="1600" dirty="0" err="1"/>
              <a:t>danceed</a:t>
            </a:r>
            <a:r>
              <a:rPr lang="en-GB" sz="1600" dirty="0"/>
              <a:t> a lot at her wedding last year.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My friend and I didn’t go to the cinema. We watched the film on TV at home.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They not move house last month. They was happy in their old house.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Correct the errors in these sentences. Some of the sentences are correct.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9879" y="1505773"/>
            <a:ext cx="6639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work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2579427" y="1968429"/>
            <a:ext cx="545910" cy="0"/>
          </a:xfrm>
          <a:prstGeom prst="line">
            <a:avLst/>
          </a:prstGeom>
          <a:ln w="38100"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034547" y="2244019"/>
            <a:ext cx="8691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walked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1148687" y="2706675"/>
            <a:ext cx="545910" cy="0"/>
          </a:xfrm>
          <a:prstGeom prst="line">
            <a:avLst/>
          </a:prstGeom>
          <a:ln w="38100"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5306297" y="1505773"/>
            <a:ext cx="6639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5365845" y="1968429"/>
            <a:ext cx="461749" cy="0"/>
          </a:xfrm>
          <a:prstGeom prst="line">
            <a:avLst/>
          </a:prstGeom>
          <a:ln w="38100"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476178" y="3704374"/>
            <a:ext cx="9012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danced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1617614" y="4167030"/>
            <a:ext cx="545910" cy="0"/>
          </a:xfrm>
          <a:prstGeom prst="line">
            <a:avLst/>
          </a:prstGeom>
          <a:ln w="38100"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1235083" y="5192550"/>
            <a:ext cx="13372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didn’t move</a:t>
            </a:r>
          </a:p>
        </p:txBody>
      </p:sp>
      <p:cxnSp>
        <p:nvCxnSpPr>
          <p:cNvPr id="39" name="Straight Connector 38"/>
          <p:cNvCxnSpPr/>
          <p:nvPr/>
        </p:nvCxnSpPr>
        <p:spPr>
          <a:xfrm>
            <a:off x="1559108" y="5637998"/>
            <a:ext cx="545910" cy="0"/>
          </a:xfrm>
          <a:prstGeom prst="line">
            <a:avLst/>
          </a:prstGeom>
          <a:ln w="38100"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4446489" y="5166598"/>
            <a:ext cx="6639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were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4506037" y="5629254"/>
            <a:ext cx="352566" cy="8744"/>
          </a:xfrm>
          <a:prstGeom prst="line">
            <a:avLst/>
          </a:prstGeom>
          <a:ln w="38100"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phic 5" descr="Checkmark">
            <a:extLst>
              <a:ext uri="{FF2B5EF4-FFF2-40B4-BE49-F238E27FC236}">
                <a16:creationId xmlns:a16="http://schemas.microsoft.com/office/drawing/2014/main" id="{D0E3ABC7-2752-4A04-821D-D04462F9D5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01706" y="3045643"/>
            <a:ext cx="914400" cy="914400"/>
          </a:xfrm>
          <a:prstGeom prst="rect">
            <a:avLst/>
          </a:prstGeom>
        </p:spPr>
      </p:pic>
      <p:pic>
        <p:nvPicPr>
          <p:cNvPr id="47" name="Graphic 46" descr="Checkmark">
            <a:extLst>
              <a:ext uri="{FF2B5EF4-FFF2-40B4-BE49-F238E27FC236}">
                <a16:creationId xmlns:a16="http://schemas.microsoft.com/office/drawing/2014/main" id="{0F95FBEC-B963-4EC7-8B15-6414A8948D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46785" y="4416992"/>
            <a:ext cx="894145" cy="894145"/>
          </a:xfrm>
          <a:prstGeom prst="rect">
            <a:avLst/>
          </a:prstGeom>
        </p:spPr>
      </p:pic>
      <p:pic>
        <p:nvPicPr>
          <p:cNvPr id="12" name="Graphic 11" descr="Close">
            <a:extLst>
              <a:ext uri="{FF2B5EF4-FFF2-40B4-BE49-F238E27FC236}">
                <a16:creationId xmlns:a16="http://schemas.microsoft.com/office/drawing/2014/main" id="{14A10199-C371-4ED0-95CE-12C26E333F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34320" y="1470380"/>
            <a:ext cx="914400" cy="914400"/>
          </a:xfrm>
          <a:prstGeom prst="rect">
            <a:avLst/>
          </a:prstGeom>
        </p:spPr>
      </p:pic>
      <p:pic>
        <p:nvPicPr>
          <p:cNvPr id="48" name="Graphic 47" descr="Close">
            <a:extLst>
              <a:ext uri="{FF2B5EF4-FFF2-40B4-BE49-F238E27FC236}">
                <a16:creationId xmlns:a16="http://schemas.microsoft.com/office/drawing/2014/main" id="{70C56B35-4F4B-4D05-8F68-88DC20FAB2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72767" y="2249439"/>
            <a:ext cx="914400" cy="914400"/>
          </a:xfrm>
          <a:prstGeom prst="rect">
            <a:avLst/>
          </a:prstGeom>
        </p:spPr>
      </p:pic>
      <p:pic>
        <p:nvPicPr>
          <p:cNvPr id="49" name="Graphic 48" descr="Close">
            <a:extLst>
              <a:ext uri="{FF2B5EF4-FFF2-40B4-BE49-F238E27FC236}">
                <a16:creationId xmlns:a16="http://schemas.microsoft.com/office/drawing/2014/main" id="{76910CF4-B68E-4C60-9AB1-FA96529EEA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08645" y="3736044"/>
            <a:ext cx="914400" cy="914400"/>
          </a:xfrm>
          <a:prstGeom prst="rect">
            <a:avLst/>
          </a:prstGeom>
        </p:spPr>
      </p:pic>
      <p:pic>
        <p:nvPicPr>
          <p:cNvPr id="50" name="Graphic 49" descr="Close">
            <a:extLst>
              <a:ext uri="{FF2B5EF4-FFF2-40B4-BE49-F238E27FC236}">
                <a16:creationId xmlns:a16="http://schemas.microsoft.com/office/drawing/2014/main" id="{FEDCEA3D-76B3-4932-837F-8C75853EC3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54272" y="5192550"/>
            <a:ext cx="914400" cy="914400"/>
          </a:xfrm>
          <a:prstGeom prst="rect">
            <a:avLst/>
          </a:prstGeom>
        </p:spPr>
      </p:pic>
      <p:sp>
        <p:nvSpPr>
          <p:cNvPr id="26" name="Footer Placeholder 1">
            <a:extLst>
              <a:ext uri="{FF2B5EF4-FFF2-40B4-BE49-F238E27FC236}">
                <a16:creationId xmlns:a16="http://schemas.microsoft.com/office/drawing/2014/main" id="{CD234EB1-86B8-4F7C-899F-FC16FA32BDAE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2" grpId="0"/>
      <p:bldP spid="34" grpId="0"/>
      <p:bldP spid="36" grpId="0"/>
      <p:bldP spid="38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 introduction to the past simple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7" y="2375692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past simple.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with the verb </a:t>
            </a:r>
            <a:r>
              <a:rPr lang="en-US" sz="20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be </a:t>
            </a:r>
            <a:r>
              <a:rPr lang="en-US" sz="20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 the past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lang="en-US" sz="20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imple.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Regular verbs in the past simple.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negative statements in the past simple.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F52A9EBF-C5FA-4658-BFAA-F0AC914B3C86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9333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past simple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36" y="1226797"/>
            <a:ext cx="1239894" cy="1239894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>
          <a:xfrm>
            <a:off x="2570206" y="1226797"/>
            <a:ext cx="2929842" cy="1239894"/>
          </a:xfrm>
          <a:prstGeom prst="wedgeRoundRectCallout">
            <a:avLst>
              <a:gd name="adj1" fmla="val -66300"/>
              <a:gd name="adj2" fmla="val 531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Last year, I travelled to France by train. It was fun! I really liked France.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6830" y="1121169"/>
            <a:ext cx="1239894" cy="1239894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5857200" y="918954"/>
            <a:ext cx="3142478" cy="1894986"/>
          </a:xfrm>
          <a:prstGeom prst="wedgeRoundRectCallout">
            <a:avLst>
              <a:gd name="adj1" fmla="val 57957"/>
              <a:gd name="adj2" fmla="val 6594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Amazing!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My sister and her husband moved to France 10 years ago. They lived in Paris first. They were happy there, but wanted to be in a small town.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Now they live in Lille.  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189" y="4748647"/>
            <a:ext cx="1239894" cy="1239894"/>
          </a:xfrm>
          <a:prstGeom prst="rect">
            <a:avLst/>
          </a:prstGeom>
        </p:spPr>
      </p:pic>
      <p:sp>
        <p:nvSpPr>
          <p:cNvPr id="35" name="Rounded Rectangular Callout 34"/>
          <p:cNvSpPr/>
          <p:nvPr/>
        </p:nvSpPr>
        <p:spPr>
          <a:xfrm>
            <a:off x="6601848" y="5546882"/>
            <a:ext cx="3520645" cy="797021"/>
          </a:xfrm>
          <a:prstGeom prst="wedgeRoundRectCallout">
            <a:avLst>
              <a:gd name="adj1" fmla="val -57569"/>
              <a:gd name="adj2" fmla="val -2489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highlighted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sections. Are they talking about the present or the past?</a:t>
            </a:r>
          </a:p>
        </p:txBody>
      </p:sp>
      <p:sp>
        <p:nvSpPr>
          <p:cNvPr id="36" name="Rounded Rectangular Callout 35"/>
          <p:cNvSpPr/>
          <p:nvPr/>
        </p:nvSpPr>
        <p:spPr>
          <a:xfrm>
            <a:off x="5891524" y="3920189"/>
            <a:ext cx="3520645" cy="797021"/>
          </a:xfrm>
          <a:prstGeom prst="wedgeRoundRectCallout">
            <a:avLst>
              <a:gd name="adj1" fmla="val -37024"/>
              <a:gd name="adj2" fmla="val 7956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 they mention any specific times in the past? </a:t>
            </a:r>
          </a:p>
        </p:txBody>
      </p:sp>
      <p:sp>
        <p:nvSpPr>
          <p:cNvPr id="37" name="Rounded Rectangular Callout 36"/>
          <p:cNvSpPr/>
          <p:nvPr/>
        </p:nvSpPr>
        <p:spPr>
          <a:xfrm>
            <a:off x="663136" y="3991012"/>
            <a:ext cx="3520645" cy="797021"/>
          </a:xfrm>
          <a:prstGeom prst="wedgeRoundRectCallout">
            <a:avLst>
              <a:gd name="adj1" fmla="val 57950"/>
              <a:gd name="adj2" fmla="val 4017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Are the events finished/completed?</a:t>
            </a:r>
          </a:p>
        </p:txBody>
      </p:sp>
      <p:sp>
        <p:nvSpPr>
          <p:cNvPr id="41" name="Shape 87"/>
          <p:cNvSpPr/>
          <p:nvPr/>
        </p:nvSpPr>
        <p:spPr>
          <a:xfrm>
            <a:off x="9412169" y="4248914"/>
            <a:ext cx="2210711" cy="1373992"/>
          </a:xfrm>
          <a:prstGeom prst="cloudCallout">
            <a:avLst>
              <a:gd name="adj1" fmla="val -49137"/>
              <a:gd name="adj2" fmla="val 46260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 past.</a:t>
            </a:r>
          </a:p>
        </p:txBody>
      </p:sp>
      <p:sp>
        <p:nvSpPr>
          <p:cNvPr id="42" name="Shape 87"/>
          <p:cNvSpPr/>
          <p:nvPr/>
        </p:nvSpPr>
        <p:spPr>
          <a:xfrm>
            <a:off x="9297453" y="2617992"/>
            <a:ext cx="2210711" cy="1373992"/>
          </a:xfrm>
          <a:prstGeom prst="cloudCallout">
            <a:avLst>
              <a:gd name="adj1" fmla="val -49137"/>
              <a:gd name="adj2" fmla="val 46260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Yes: </a:t>
            </a:r>
            <a:r>
              <a:rPr lang="en-US" sz="160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Last year, 10 years ago.</a:t>
            </a:r>
          </a:p>
        </p:txBody>
      </p:sp>
      <p:sp>
        <p:nvSpPr>
          <p:cNvPr id="43" name="Rounded Rectangular Callout 42"/>
          <p:cNvSpPr/>
          <p:nvPr/>
        </p:nvSpPr>
        <p:spPr>
          <a:xfrm>
            <a:off x="3412603" y="2955320"/>
            <a:ext cx="3001379" cy="830011"/>
          </a:xfrm>
          <a:prstGeom prst="wedgeRoundRectCallout">
            <a:avLst>
              <a:gd name="adj1" fmla="val 21364"/>
              <a:gd name="adj2" fmla="val 8422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Did all the events and feelings they mention happen at these times?</a:t>
            </a:r>
          </a:p>
        </p:txBody>
      </p:sp>
      <p:sp>
        <p:nvSpPr>
          <p:cNvPr id="44" name="Shape 87"/>
          <p:cNvSpPr/>
          <p:nvPr/>
        </p:nvSpPr>
        <p:spPr>
          <a:xfrm>
            <a:off x="2048964" y="2677791"/>
            <a:ext cx="1372399" cy="1171841"/>
          </a:xfrm>
          <a:prstGeom prst="cloudCallout">
            <a:avLst>
              <a:gd name="adj1" fmla="val 58281"/>
              <a:gd name="adj2" fmla="val -29230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Yes.</a:t>
            </a:r>
          </a:p>
        </p:txBody>
      </p:sp>
      <p:sp>
        <p:nvSpPr>
          <p:cNvPr id="45" name="Shape 87"/>
          <p:cNvSpPr/>
          <p:nvPr/>
        </p:nvSpPr>
        <p:spPr>
          <a:xfrm>
            <a:off x="178606" y="4982076"/>
            <a:ext cx="4488927" cy="1302885"/>
          </a:xfrm>
          <a:prstGeom prst="cloudCallout">
            <a:avLst>
              <a:gd name="adj1" fmla="val 25562"/>
              <a:gd name="adj2" fmla="val -6399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Yes. The time periods (last year, 10 years ago) and the events are finished/completed.</a:t>
            </a:r>
          </a:p>
        </p:txBody>
      </p:sp>
      <p:sp>
        <p:nvSpPr>
          <p:cNvPr id="18" name="Footer Placeholder 1">
            <a:extLst>
              <a:ext uri="{FF2B5EF4-FFF2-40B4-BE49-F238E27FC236}">
                <a16:creationId xmlns:a16="http://schemas.microsoft.com/office/drawing/2014/main" id="{193F965D-6A12-4715-85E6-7BA9585A9E1E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15" name="Shape 82"/>
          <p:cNvSpPr txBox="1">
            <a:spLocks/>
          </p:cNvSpPr>
          <p:nvPr/>
        </p:nvSpPr>
        <p:spPr>
          <a:xfrm>
            <a:off x="450601" y="1134285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To talk about completed or finished actions in the past.</a:t>
            </a:r>
          </a:p>
        </p:txBody>
      </p:sp>
      <p:sp>
        <p:nvSpPr>
          <p:cNvPr id="16" name="Shape 82"/>
          <p:cNvSpPr txBox="1">
            <a:spLocks/>
          </p:cNvSpPr>
          <p:nvPr/>
        </p:nvSpPr>
        <p:spPr>
          <a:xfrm>
            <a:off x="450601" y="2781018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To describe states or feelings from a specific time in the past.</a:t>
            </a:r>
          </a:p>
        </p:txBody>
      </p:sp>
      <p:sp>
        <p:nvSpPr>
          <p:cNvPr id="17" name="Rounded Rectangular Callout 16"/>
          <p:cNvSpPr/>
          <p:nvPr/>
        </p:nvSpPr>
        <p:spPr>
          <a:xfrm>
            <a:off x="621557" y="3456360"/>
            <a:ext cx="4822638" cy="716507"/>
          </a:xfrm>
          <a:prstGeom prst="wedgeRoundRectCallout">
            <a:avLst>
              <a:gd name="adj1" fmla="val -55304"/>
              <a:gd name="adj2" fmla="val -23994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was fun! I really liked France.</a:t>
            </a:r>
          </a:p>
        </p:txBody>
      </p:sp>
      <p:sp>
        <p:nvSpPr>
          <p:cNvPr id="21" name="Shape 82"/>
          <p:cNvSpPr txBox="1">
            <a:spLocks/>
          </p:cNvSpPr>
          <p:nvPr/>
        </p:nvSpPr>
        <p:spPr>
          <a:xfrm>
            <a:off x="450600" y="4443261"/>
            <a:ext cx="10979090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3. Often used with past time expressions (which refer to specific times).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634786" y="5488737"/>
            <a:ext cx="4822638" cy="716507"/>
          </a:xfrm>
          <a:prstGeom prst="wedgeRoundRectCallout">
            <a:avLst>
              <a:gd name="adj1" fmla="val -55304"/>
              <a:gd name="adj2" fmla="val -23994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Last year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I travelled to France by train.</a:t>
            </a:r>
          </a:p>
        </p:txBody>
      </p:sp>
      <p:sp>
        <p:nvSpPr>
          <p:cNvPr id="28" name="Rounded Rectangular Callout 27"/>
          <p:cNvSpPr/>
          <p:nvPr/>
        </p:nvSpPr>
        <p:spPr>
          <a:xfrm>
            <a:off x="6130955" y="1716717"/>
            <a:ext cx="3520645" cy="797021"/>
          </a:xfrm>
          <a:prstGeom prst="wedgeRoundRectCallout">
            <a:avLst>
              <a:gd name="adj1" fmla="val 36498"/>
              <a:gd name="adj2" fmla="val -8282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 travelled in the past. The action is completed. He isn’t travelling now.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6130955" y="3455457"/>
            <a:ext cx="3520645" cy="797021"/>
          </a:xfrm>
          <a:prstGeom prst="wedgeRoundRectCallout">
            <a:avLst>
              <a:gd name="adj1" fmla="val 36498"/>
              <a:gd name="adj2" fmla="val -8282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 had these feelings at this specific time in the past (last year).</a:t>
            </a:r>
          </a:p>
        </p:txBody>
      </p:sp>
      <p:sp>
        <p:nvSpPr>
          <p:cNvPr id="33" name="Arc 32"/>
          <p:cNvSpPr/>
          <p:nvPr/>
        </p:nvSpPr>
        <p:spPr>
          <a:xfrm rot="12982159" flipV="1">
            <a:off x="4113752" y="3333569"/>
            <a:ext cx="2937552" cy="2822640"/>
          </a:xfrm>
          <a:prstGeom prst="arc">
            <a:avLst>
              <a:gd name="adj1" fmla="val 16359759"/>
              <a:gd name="adj2" fmla="val 2098435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Rounded Rectangular Callout 33"/>
          <p:cNvSpPr/>
          <p:nvPr/>
        </p:nvSpPr>
        <p:spPr>
          <a:xfrm>
            <a:off x="5582528" y="5000203"/>
            <a:ext cx="3547403" cy="1539983"/>
          </a:xfrm>
          <a:prstGeom prst="wedgeRoundRectCallout">
            <a:avLst>
              <a:gd name="adj1" fmla="val 24051"/>
              <a:gd name="adj2" fmla="val -5970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Other past time expressions used with the past simple are: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1. Yesterday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2. Last month/year/week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3. 10 years/a month ago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4. In 1997</a:t>
            </a:r>
          </a:p>
        </p:txBody>
      </p:sp>
      <p:sp>
        <p:nvSpPr>
          <p:cNvPr id="35" name="Pentagon 34"/>
          <p:cNvSpPr/>
          <p:nvPr/>
        </p:nvSpPr>
        <p:spPr>
          <a:xfrm>
            <a:off x="9425354" y="5226518"/>
            <a:ext cx="2269341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The verb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in the past simple.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621557" y="1716717"/>
            <a:ext cx="4878491" cy="749973"/>
          </a:xfrm>
          <a:prstGeom prst="wedgeRoundRectCallout">
            <a:avLst>
              <a:gd name="adj1" fmla="val -54271"/>
              <a:gd name="adj2" fmla="val 895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Last year, I travelled to France by train. </a:t>
            </a:r>
          </a:p>
        </p:txBody>
      </p:sp>
      <p:sp>
        <p:nvSpPr>
          <p:cNvPr id="30" name="Arc 29"/>
          <p:cNvSpPr/>
          <p:nvPr/>
        </p:nvSpPr>
        <p:spPr>
          <a:xfrm rot="12982159" flipV="1">
            <a:off x="3848813" y="1671748"/>
            <a:ext cx="2937552" cy="2822640"/>
          </a:xfrm>
          <a:prstGeom prst="arc">
            <a:avLst>
              <a:gd name="adj1" fmla="val 16359759"/>
              <a:gd name="adj2" fmla="val 202908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843" y="367940"/>
            <a:ext cx="1333184" cy="1333184"/>
          </a:xfrm>
          <a:prstGeom prst="rect">
            <a:avLst/>
          </a:prstGeom>
        </p:spPr>
      </p:pic>
      <p:sp>
        <p:nvSpPr>
          <p:cNvPr id="22" name="Footer Placeholder 1">
            <a:extLst>
              <a:ext uri="{FF2B5EF4-FFF2-40B4-BE49-F238E27FC236}">
                <a16:creationId xmlns:a16="http://schemas.microsoft.com/office/drawing/2014/main" id="{3B669B42-12B7-47EC-B1B9-7499B1B1A03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624782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21" grpId="0"/>
      <p:bldP spid="23" grpId="0" animBg="1"/>
      <p:bldP spid="28" grpId="0" animBg="1"/>
      <p:bldP spid="32" grpId="0" animBg="1"/>
      <p:bldP spid="33" grpId="0" animBg="1"/>
      <p:bldP spid="34" grpId="0" animBg="1"/>
      <p:bldP spid="35" grpId="0" animBg="1"/>
      <p:bldP spid="18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9333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verb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in the past simple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36" y="1226797"/>
            <a:ext cx="1239894" cy="1239894"/>
          </a:xfrm>
          <a:prstGeom prst="rect">
            <a:avLst/>
          </a:prstGeom>
        </p:spPr>
      </p:pic>
      <p:sp>
        <p:nvSpPr>
          <p:cNvPr id="18" name="Rounded Rectangular Callout 17"/>
          <p:cNvSpPr/>
          <p:nvPr/>
        </p:nvSpPr>
        <p:spPr>
          <a:xfrm>
            <a:off x="2570206" y="1226797"/>
            <a:ext cx="2929842" cy="1239894"/>
          </a:xfrm>
          <a:prstGeom prst="wedgeRoundRectCallout">
            <a:avLst>
              <a:gd name="adj1" fmla="val -66300"/>
              <a:gd name="adj2" fmla="val 531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Last year, I travelled to France by train. It was fun! I really liked France.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6830" y="1121169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5857200" y="918954"/>
            <a:ext cx="3142478" cy="1894986"/>
          </a:xfrm>
          <a:prstGeom prst="wedgeRoundRectCallout">
            <a:avLst>
              <a:gd name="adj1" fmla="val 57957"/>
              <a:gd name="adj2" fmla="val 6594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Amazing! My sister and her husband moved to France 10 years ago. They lived in Paris first. They were happy there, but wanted to be in a small town. Now they live in Lille.  </a:t>
            </a:r>
          </a:p>
        </p:txBody>
      </p:sp>
      <p:sp>
        <p:nvSpPr>
          <p:cNvPr id="26" name="Rounded Rectangular Callout 25"/>
          <p:cNvSpPr/>
          <p:nvPr/>
        </p:nvSpPr>
        <p:spPr>
          <a:xfrm>
            <a:off x="2336555" y="3069315"/>
            <a:ext cx="3520645" cy="1058384"/>
          </a:xfrm>
          <a:prstGeom prst="wedgeRoundRectCallout">
            <a:avLst>
              <a:gd name="adj1" fmla="val -56926"/>
              <a:gd name="adj2" fmla="val -1261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again. Find two examples of the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 the past simple. 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91" y="3251050"/>
            <a:ext cx="1333184" cy="1333184"/>
          </a:xfrm>
          <a:prstGeom prst="rect">
            <a:avLst/>
          </a:prstGeom>
        </p:spPr>
      </p:pic>
      <p:sp>
        <p:nvSpPr>
          <p:cNvPr id="29" name="Rounded Rectangular Callout 28"/>
          <p:cNvSpPr/>
          <p:nvPr/>
        </p:nvSpPr>
        <p:spPr>
          <a:xfrm>
            <a:off x="398798" y="4903533"/>
            <a:ext cx="2708491" cy="1161191"/>
          </a:xfrm>
          <a:prstGeom prst="wedgeRoundRectCallout">
            <a:avLst>
              <a:gd name="adj1" fmla="val -24522"/>
              <a:gd name="adj2" fmla="val -5848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Complete the table with the correct form of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 the positive and match the examples.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154249"/>
              </p:ext>
            </p:extLst>
          </p:nvPr>
        </p:nvGraphicFramePr>
        <p:xfrm>
          <a:off x="6140471" y="3160455"/>
          <a:ext cx="5896854" cy="295999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10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29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29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person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be</a:t>
                      </a:r>
                      <a:r>
                        <a:rPr lang="en-GB" sz="1600" i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</a:t>
                      </a:r>
                      <a:r>
                        <a:rPr lang="en-GB" sz="1600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be: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</a:t>
                      </a:r>
                      <a:r>
                        <a:rPr lang="en-GB" sz="1600" i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endParaRPr lang="en-GB" sz="1600" b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000" b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i="0" u="none" strike="noStrike" cap="none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I, She, He, 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2460">
                <a:tc>
                  <a:txBody>
                    <a:bodyPr/>
                    <a:lstStyle/>
                    <a:p>
                      <a:endParaRPr lang="en-GB" sz="1600" b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0C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i="0" u="none" strike="noStrike" cap="none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You,</a:t>
                      </a:r>
                      <a:r>
                        <a:rPr lang="en-GB" sz="1600" b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i="0" u="none" strike="noStrike" cap="none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We,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i="0" u="none" strike="noStrike" cap="none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They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7956644" y="4268166"/>
            <a:ext cx="5725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was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956644" y="5424291"/>
            <a:ext cx="6527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were</a:t>
            </a:r>
            <a:endParaRPr lang="en-GB" sz="1600" b="1" dirty="0">
              <a:solidFill>
                <a:srgbClr val="0070C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3174460" y="4867127"/>
            <a:ext cx="2708491" cy="1161191"/>
          </a:xfrm>
          <a:prstGeom prst="wedgeRoundRectCallout">
            <a:avLst>
              <a:gd name="adj1" fmla="val -24522"/>
              <a:gd name="adj2" fmla="val -5848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example negative sentences and complete the table.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9587254" y="4903533"/>
            <a:ext cx="24994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They weren’t happy there</a:t>
            </a:r>
            <a:endParaRPr lang="en-GB" sz="1600" dirty="0"/>
          </a:p>
        </p:txBody>
      </p:sp>
      <p:sp>
        <p:nvSpPr>
          <p:cNvPr id="34" name="Rectangle 33"/>
          <p:cNvSpPr/>
          <p:nvPr/>
        </p:nvSpPr>
        <p:spPr>
          <a:xfrm>
            <a:off x="9562589" y="3871807"/>
            <a:ext cx="13388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wasn’t fun!</a:t>
            </a:r>
            <a:endParaRPr lang="en-GB" sz="1600" dirty="0"/>
          </a:p>
        </p:txBody>
      </p:sp>
      <p:sp>
        <p:nvSpPr>
          <p:cNvPr id="38" name="Rectangle 37"/>
          <p:cNvSpPr/>
          <p:nvPr/>
        </p:nvSpPr>
        <p:spPr>
          <a:xfrm>
            <a:off x="9976777" y="4268166"/>
            <a:ext cx="17844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wasn’t (was not)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976777" y="5357698"/>
            <a:ext cx="19447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weren’t (were not)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486938" y="1825852"/>
            <a:ext cx="2282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They were happy there</a:t>
            </a:r>
            <a:endParaRPr lang="en-GB" sz="1600" dirty="0"/>
          </a:p>
        </p:txBody>
      </p:sp>
      <p:sp>
        <p:nvSpPr>
          <p:cNvPr id="4" name="Rectangle 3"/>
          <p:cNvSpPr/>
          <p:nvPr/>
        </p:nvSpPr>
        <p:spPr>
          <a:xfrm>
            <a:off x="4159252" y="1684877"/>
            <a:ext cx="11224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was fun!</a:t>
            </a:r>
            <a:endParaRPr lang="en-GB" sz="1600" dirty="0"/>
          </a:p>
        </p:txBody>
      </p:sp>
      <p:sp>
        <p:nvSpPr>
          <p:cNvPr id="23" name="Footer Placeholder 1">
            <a:extLst>
              <a:ext uri="{FF2B5EF4-FFF2-40B4-BE49-F238E27FC236}">
                <a16:creationId xmlns:a16="http://schemas.microsoft.com/office/drawing/2014/main" id="{DB8223B5-4C62-4CD0-9E5C-77CAA9EC881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73665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78055E-6 -4.35256E-6 L -0.13068 0.3613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34" y="180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25784E-6 -2.78434E-6 L -0.34987 0.3847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93" y="19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3.7037E-7 L 0.25768 0.3187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78" y="1592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7.40741E-7 L 0.05938 0.4516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9" y="2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 animBg="1"/>
      <p:bldP spid="6" grpId="0"/>
      <p:bldP spid="31" grpId="0"/>
      <p:bldP spid="32" grpId="0" animBg="1"/>
      <p:bldP spid="33" grpId="0"/>
      <p:bldP spid="34" grpId="0"/>
      <p:bldP spid="38" grpId="0"/>
      <p:bldP spid="39" grpId="0"/>
      <p:bldP spid="28" grpId="0"/>
      <p:bldP spid="28" grpId="1"/>
      <p:bldP spid="28" grpId="2"/>
      <p:bldP spid="4" grpId="0"/>
      <p:bldP spid="4" grpId="1"/>
      <p:bldP spid="4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9333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verb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in the past simple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36" y="1226797"/>
            <a:ext cx="1239894" cy="1239894"/>
          </a:xfrm>
          <a:prstGeom prst="rect">
            <a:avLst/>
          </a:prstGeom>
        </p:spPr>
      </p:pic>
      <p:sp>
        <p:nvSpPr>
          <p:cNvPr id="18" name="Rounded Rectangular Callout 17"/>
          <p:cNvSpPr/>
          <p:nvPr/>
        </p:nvSpPr>
        <p:spPr>
          <a:xfrm>
            <a:off x="2570206" y="1226797"/>
            <a:ext cx="2929842" cy="1239894"/>
          </a:xfrm>
          <a:prstGeom prst="wedgeRoundRectCallout">
            <a:avLst>
              <a:gd name="adj1" fmla="val -66300"/>
              <a:gd name="adj2" fmla="val 531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Last year, I travelled to France by train.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It was fun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! I really liked France.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681" y="1121169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5857200" y="918954"/>
            <a:ext cx="3142478" cy="1894986"/>
          </a:xfrm>
          <a:prstGeom prst="wedgeRoundRectCallout">
            <a:avLst>
              <a:gd name="adj1" fmla="val 57957"/>
              <a:gd name="adj2" fmla="val 6594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Amazing! My sister and her husband moved to France 10 years ago. They lived in Paris first.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They were happy there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wanted to be in a small town. Now they live in Lille.  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1920" y="2813940"/>
            <a:ext cx="1333184" cy="1333184"/>
          </a:xfrm>
          <a:prstGeom prst="rect">
            <a:avLst/>
          </a:prstGeom>
        </p:spPr>
      </p:pic>
      <p:sp>
        <p:nvSpPr>
          <p:cNvPr id="29" name="Rounded Rectangular Callout 28"/>
          <p:cNvSpPr/>
          <p:nvPr/>
        </p:nvSpPr>
        <p:spPr>
          <a:xfrm>
            <a:off x="8015030" y="3755776"/>
            <a:ext cx="2210267" cy="1161191"/>
          </a:xfrm>
          <a:prstGeom prst="wedgeRoundRectCallout">
            <a:avLst>
              <a:gd name="adj1" fmla="val 61307"/>
              <a:gd name="adj2" fmla="val -29100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Was/wasn’t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is the same as 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is/isn’t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or 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am/am not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present simple. </a:t>
            </a:r>
            <a:endParaRPr lang="en-US" sz="1600" i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217664"/>
              </p:ext>
            </p:extLst>
          </p:nvPr>
        </p:nvGraphicFramePr>
        <p:xfrm>
          <a:off x="450600" y="3138955"/>
          <a:ext cx="7437807" cy="29565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0268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54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54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128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person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be</a:t>
                      </a:r>
                      <a:r>
                        <a:rPr lang="en-GB" sz="1600" i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be</a:t>
                      </a:r>
                      <a:r>
                        <a:rPr lang="en-GB" sz="1600" i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</a:t>
                      </a:r>
                      <a:r>
                        <a:rPr lang="en-GB" sz="1600" i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5526"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u="none" strike="noStrike" cap="none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I, She, He, 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u="none" strike="noStrike" cap="none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was</a:t>
                      </a:r>
                    </a:p>
                    <a:p>
                      <a:pPr algn="ctr"/>
                      <a:endParaRPr lang="en-GB" sz="1600" b="1" i="0" u="none" strike="noStrike" cap="none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Arial"/>
                      </a:endParaRP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It</a:t>
                      </a:r>
                      <a:r>
                        <a:rPr lang="en-GB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was fun!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wasn’t (was not)</a:t>
                      </a:r>
                    </a:p>
                    <a:p>
                      <a:pPr algn="ctr"/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It</a:t>
                      </a:r>
                      <a:r>
                        <a:rPr lang="en-GB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wasn’t fun!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7646"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u="none" strike="noStrike" cap="none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You,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i="0" u="none" strike="noStrike" cap="none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We,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i="0" u="none" strike="noStrike" cap="none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They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  <a:p>
                      <a:pPr algn="ctr"/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They</a:t>
                      </a:r>
                      <a:r>
                        <a:rPr lang="en-GB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were happy there.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weren’t (were not)</a:t>
                      </a:r>
                    </a:p>
                    <a:p>
                      <a:pPr algn="ctr"/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They weren’t happy there.</a:t>
                      </a:r>
                    </a:p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2" name="Arc 21"/>
          <p:cNvSpPr/>
          <p:nvPr/>
        </p:nvSpPr>
        <p:spPr>
          <a:xfrm rot="5157138" flipV="1">
            <a:off x="6383749" y="3480599"/>
            <a:ext cx="2089380" cy="2242311"/>
          </a:xfrm>
          <a:prstGeom prst="arc">
            <a:avLst>
              <a:gd name="adj1" fmla="val 7904317"/>
              <a:gd name="adj2" fmla="val 1250868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Rounded Rectangular Callout 22"/>
          <p:cNvSpPr/>
          <p:nvPr/>
        </p:nvSpPr>
        <p:spPr>
          <a:xfrm>
            <a:off x="8141654" y="5093349"/>
            <a:ext cx="1752974" cy="1443929"/>
          </a:xfrm>
          <a:prstGeom prst="wedgeRoundRectCallout">
            <a:avLst>
              <a:gd name="adj1" fmla="val 57602"/>
              <a:gd name="adj2" fmla="val -5143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Were/weren’t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is the same as 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are/aren’t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present simple. </a:t>
            </a:r>
            <a:endParaRPr lang="en-US" sz="1600" i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4" name="Arc 23"/>
          <p:cNvSpPr/>
          <p:nvPr/>
        </p:nvSpPr>
        <p:spPr>
          <a:xfrm rot="6387295" flipV="1">
            <a:off x="6704318" y="4877068"/>
            <a:ext cx="2089380" cy="2242311"/>
          </a:xfrm>
          <a:prstGeom prst="arc">
            <a:avLst>
              <a:gd name="adj1" fmla="val 9671065"/>
              <a:gd name="adj2" fmla="val 1250868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5" name="Pentagon 24"/>
          <p:cNvSpPr/>
          <p:nvPr/>
        </p:nvSpPr>
        <p:spPr>
          <a:xfrm>
            <a:off x="10170706" y="5541837"/>
            <a:ext cx="1800067" cy="937891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Regular verbs in the past simple.</a:t>
            </a:r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ACD7FBD9-3A0C-4138-BDD6-E4D66D8AA327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7584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70050" y="178593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regular verbs in the positive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36" y="1226797"/>
            <a:ext cx="1239894" cy="1239894"/>
          </a:xfrm>
          <a:prstGeom prst="rect">
            <a:avLst/>
          </a:prstGeom>
        </p:spPr>
      </p:pic>
      <p:sp>
        <p:nvSpPr>
          <p:cNvPr id="23" name="Rounded Rectangular Callout 22"/>
          <p:cNvSpPr/>
          <p:nvPr/>
        </p:nvSpPr>
        <p:spPr>
          <a:xfrm>
            <a:off x="2570206" y="1226797"/>
            <a:ext cx="2929842" cy="1239894"/>
          </a:xfrm>
          <a:prstGeom prst="wedgeRoundRectCallout">
            <a:avLst>
              <a:gd name="adj1" fmla="val -66300"/>
              <a:gd name="adj2" fmla="val 531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Last year, I travelled to France by train. It was fun! I really liked France.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6830" y="1121169"/>
            <a:ext cx="1239894" cy="1239894"/>
          </a:xfrm>
          <a:prstGeom prst="rect">
            <a:avLst/>
          </a:prstGeom>
        </p:spPr>
      </p:pic>
      <p:sp>
        <p:nvSpPr>
          <p:cNvPr id="25" name="Rounded Rectangular Callout 24"/>
          <p:cNvSpPr/>
          <p:nvPr/>
        </p:nvSpPr>
        <p:spPr>
          <a:xfrm>
            <a:off x="5857200" y="918954"/>
            <a:ext cx="3142478" cy="1894986"/>
          </a:xfrm>
          <a:prstGeom prst="wedgeRoundRectCallout">
            <a:avLst>
              <a:gd name="adj1" fmla="val 57957"/>
              <a:gd name="adj2" fmla="val 6594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Amazing! My sister and her husband moved to France 10 years ago. They lived in Paris first. They were happy there, but wanted to be in a small town. Now they live in Lille.  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752" y="4354013"/>
            <a:ext cx="1333184" cy="1333184"/>
          </a:xfrm>
          <a:prstGeom prst="rect">
            <a:avLst/>
          </a:prstGeom>
        </p:spPr>
      </p:pic>
      <p:sp>
        <p:nvSpPr>
          <p:cNvPr id="36" name="Rounded Rectangular Callout 35"/>
          <p:cNvSpPr/>
          <p:nvPr/>
        </p:nvSpPr>
        <p:spPr>
          <a:xfrm>
            <a:off x="968992" y="3514896"/>
            <a:ext cx="3694750" cy="2270462"/>
          </a:xfrm>
          <a:prstGeom prst="wedgeRoundRectCallout">
            <a:avLst>
              <a:gd name="adj1" fmla="val 59460"/>
              <a:gd name="adj2" fmla="val 1898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again. Can you find five examples of regular verbs in the past simple? The first one is done for you.</a:t>
            </a: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941334" y="1438819"/>
            <a:ext cx="9589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travelled</a:t>
            </a:r>
            <a:endParaRPr lang="en-GB" sz="1600" dirty="0"/>
          </a:p>
        </p:txBody>
      </p:sp>
      <p:sp>
        <p:nvSpPr>
          <p:cNvPr id="42" name="Rectangle 41"/>
          <p:cNvSpPr/>
          <p:nvPr/>
        </p:nvSpPr>
        <p:spPr>
          <a:xfrm>
            <a:off x="3637556" y="1930052"/>
            <a:ext cx="6046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liked</a:t>
            </a:r>
            <a:endParaRPr lang="en-GB" sz="1600" dirty="0"/>
          </a:p>
        </p:txBody>
      </p:sp>
      <p:sp>
        <p:nvSpPr>
          <p:cNvPr id="43" name="Rectangle 42"/>
          <p:cNvSpPr/>
          <p:nvPr/>
        </p:nvSpPr>
        <p:spPr>
          <a:xfrm>
            <a:off x="6854347" y="1330849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moved</a:t>
            </a:r>
            <a:endParaRPr lang="en-GB" sz="1600" dirty="0"/>
          </a:p>
        </p:txBody>
      </p:sp>
      <p:sp>
        <p:nvSpPr>
          <p:cNvPr id="44" name="Rectangle 43"/>
          <p:cNvSpPr/>
          <p:nvPr/>
        </p:nvSpPr>
        <p:spPr>
          <a:xfrm>
            <a:off x="7510327" y="1582695"/>
            <a:ext cx="6046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lived</a:t>
            </a:r>
            <a:endParaRPr lang="en-GB" sz="1600" dirty="0"/>
          </a:p>
        </p:txBody>
      </p:sp>
      <p:sp>
        <p:nvSpPr>
          <p:cNvPr id="45" name="Rectangle 44"/>
          <p:cNvSpPr/>
          <p:nvPr/>
        </p:nvSpPr>
        <p:spPr>
          <a:xfrm>
            <a:off x="6431795" y="2077921"/>
            <a:ext cx="8451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wanted</a:t>
            </a:r>
            <a:endParaRPr lang="en-GB" sz="1600" dirty="0"/>
          </a:p>
        </p:txBody>
      </p:sp>
      <p:sp>
        <p:nvSpPr>
          <p:cNvPr id="46" name="Rounded Rectangular Callout 45"/>
          <p:cNvSpPr/>
          <p:nvPr/>
        </p:nvSpPr>
        <p:spPr>
          <a:xfrm>
            <a:off x="6229603" y="3214509"/>
            <a:ext cx="2368487" cy="1153829"/>
          </a:xfrm>
          <a:prstGeom prst="wedgeRoundRectCallout">
            <a:avLst>
              <a:gd name="adj1" fmla="val -58392"/>
              <a:gd name="adj2" fmla="val 3921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do we add to the verb to create a regular conjugation in the past simple?</a:t>
            </a:r>
          </a:p>
        </p:txBody>
      </p:sp>
      <p:sp>
        <p:nvSpPr>
          <p:cNvPr id="47" name="Shape 87"/>
          <p:cNvSpPr/>
          <p:nvPr/>
        </p:nvSpPr>
        <p:spPr>
          <a:xfrm>
            <a:off x="8999678" y="2693289"/>
            <a:ext cx="2210711" cy="1373992"/>
          </a:xfrm>
          <a:prstGeom prst="cloudCallout">
            <a:avLst>
              <a:gd name="adj1" fmla="val -71362"/>
              <a:gd name="adj2" fmla="val 15468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We add -ed</a:t>
            </a: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" name="Rounded Rectangular Callout 47"/>
          <p:cNvSpPr/>
          <p:nvPr/>
        </p:nvSpPr>
        <p:spPr>
          <a:xfrm>
            <a:off x="6898470" y="4606723"/>
            <a:ext cx="2880677" cy="1153829"/>
          </a:xfrm>
          <a:prstGeom prst="wedgeRoundRectCallout">
            <a:avLst>
              <a:gd name="adj1" fmla="val -58392"/>
              <a:gd name="adj2" fmla="val -2347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Sometimes the spelling changes a little. Is there an example here?</a:t>
            </a:r>
          </a:p>
        </p:txBody>
      </p:sp>
      <p:sp>
        <p:nvSpPr>
          <p:cNvPr id="49" name="Shape 87"/>
          <p:cNvSpPr/>
          <p:nvPr/>
        </p:nvSpPr>
        <p:spPr>
          <a:xfrm>
            <a:off x="9311193" y="5082612"/>
            <a:ext cx="2571061" cy="1472332"/>
          </a:xfrm>
          <a:prstGeom prst="cloudCallout">
            <a:avLst>
              <a:gd name="adj1" fmla="val -59684"/>
              <a:gd name="adj2" fmla="val -2253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SzPct val="25000"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 – travelled:</a:t>
            </a:r>
            <a:r>
              <a:rPr lang="en-US" sz="160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double ‘l’ </a:t>
            </a:r>
            <a:r>
              <a:rPr lang="en-US" sz="160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+ </a:t>
            </a:r>
          </a:p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-ed</a:t>
            </a: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" name="Footer Placeholder 1">
            <a:extLst>
              <a:ext uri="{FF2B5EF4-FFF2-40B4-BE49-F238E27FC236}">
                <a16:creationId xmlns:a16="http://schemas.microsoft.com/office/drawing/2014/main" id="{35853275-F7EA-45FF-9D1D-3DE27C953D7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03682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58333E-6 -0.01042 L -0.23047 0.4870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23" y="24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125E-6 -0.01042 L -0.05404 0.4083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20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51 -0.00833 L -0.46536 0.5659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99" y="28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79167E-6 -4.07407E-6 L -0.40899 0.5273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56" y="26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79167E-6 -2.96296E-6 L -0.23893 0.45185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53" y="2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 animBg="1"/>
      <p:bldP spid="47" grpId="0" animBg="1"/>
      <p:bldP spid="48" grpId="0" animBg="1"/>
      <p:bldP spid="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regular verbs in the positive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Shape 82"/>
          <p:cNvSpPr txBox="1">
            <a:spLocks/>
          </p:cNvSpPr>
          <p:nvPr/>
        </p:nvSpPr>
        <p:spPr>
          <a:xfrm>
            <a:off x="450601" y="1134285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add -</a:t>
            </a:r>
            <a:r>
              <a:rPr lang="en-US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ed</a:t>
            </a:r>
            <a:r>
              <a:rPr lang="en-US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the verb to make a regular past simple conjugation.</a:t>
            </a:r>
            <a:endParaRPr lang="en-US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397834"/>
              </p:ext>
            </p:extLst>
          </p:nvPr>
        </p:nvGraphicFramePr>
        <p:xfrm>
          <a:off x="641669" y="1804105"/>
          <a:ext cx="8625159" cy="226436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875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5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5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7394">
                <a:tc gridSpan="3">
                  <a:txBody>
                    <a:bodyPr/>
                    <a:lstStyle/>
                    <a:p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regular verbs in the past 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s-MX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wanted</a:t>
                      </a: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liked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travelled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visited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cooked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arrived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decided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danced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studied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watched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played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" name="Rounded Rectangular Callout 19"/>
          <p:cNvSpPr/>
          <p:nvPr/>
        </p:nvSpPr>
        <p:spPr>
          <a:xfrm>
            <a:off x="9878196" y="2762648"/>
            <a:ext cx="2128356" cy="1305821"/>
          </a:xfrm>
          <a:prstGeom prst="wedgeRoundRectCallout">
            <a:avLst>
              <a:gd name="adj1" fmla="val 20236"/>
              <a:gd name="adj2" fmla="val -7130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Here are some examples of regular past simple verbs.</a:t>
            </a:r>
          </a:p>
        </p:txBody>
      </p:sp>
      <p:sp>
        <p:nvSpPr>
          <p:cNvPr id="22" name="Rounded Rectangular Callout 21"/>
          <p:cNvSpPr/>
          <p:nvPr/>
        </p:nvSpPr>
        <p:spPr>
          <a:xfrm>
            <a:off x="9266828" y="4331138"/>
            <a:ext cx="2128356" cy="1305821"/>
          </a:xfrm>
          <a:prstGeom prst="wedgeRoundRectCallout">
            <a:avLst>
              <a:gd name="adj1" fmla="val 65122"/>
              <a:gd name="adj2" fmla="val -5458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Notice how some of the verbs have some small changes in spelling.</a:t>
            </a:r>
          </a:p>
        </p:txBody>
      </p:sp>
      <p:sp>
        <p:nvSpPr>
          <p:cNvPr id="24" name="Rounded Rectangular Callout 23"/>
          <p:cNvSpPr/>
          <p:nvPr/>
        </p:nvSpPr>
        <p:spPr>
          <a:xfrm>
            <a:off x="6362129" y="4221957"/>
            <a:ext cx="2031244" cy="595704"/>
          </a:xfrm>
          <a:prstGeom prst="wedgeRoundRectCallout">
            <a:avLst>
              <a:gd name="adj1" fmla="val 65122"/>
              <a:gd name="adj2" fmla="val -5458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Double consonant + 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25" name="Arc 24"/>
          <p:cNvSpPr/>
          <p:nvPr/>
        </p:nvSpPr>
        <p:spPr>
          <a:xfrm rot="11237588" flipV="1">
            <a:off x="5805866" y="2678753"/>
            <a:ext cx="2089380" cy="1856400"/>
          </a:xfrm>
          <a:prstGeom prst="arc">
            <a:avLst>
              <a:gd name="adj1" fmla="val 8688625"/>
              <a:gd name="adj2" fmla="val 1441892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3552964" y="4261403"/>
            <a:ext cx="2420417" cy="595704"/>
          </a:xfrm>
          <a:prstGeom prst="wedgeRoundRectCallout">
            <a:avLst>
              <a:gd name="adj1" fmla="val 65122"/>
              <a:gd name="adj2" fmla="val -5458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 ends in the letter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so just +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-d.</a:t>
            </a:r>
          </a:p>
        </p:txBody>
      </p:sp>
      <p:sp>
        <p:nvSpPr>
          <p:cNvPr id="29" name="Arc 28"/>
          <p:cNvSpPr/>
          <p:nvPr/>
        </p:nvSpPr>
        <p:spPr>
          <a:xfrm rot="8459568" flipV="1">
            <a:off x="2903889" y="3706013"/>
            <a:ext cx="2089380" cy="1031889"/>
          </a:xfrm>
          <a:prstGeom prst="arc">
            <a:avLst>
              <a:gd name="adj1" fmla="val 8134380"/>
              <a:gd name="adj2" fmla="val 1217366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Arc 30"/>
          <p:cNvSpPr/>
          <p:nvPr/>
        </p:nvSpPr>
        <p:spPr>
          <a:xfrm rot="13991241" flipH="1" flipV="1">
            <a:off x="5518727" y="2994233"/>
            <a:ext cx="2097283" cy="2534337"/>
          </a:xfrm>
          <a:prstGeom prst="arc">
            <a:avLst>
              <a:gd name="adj1" fmla="val 7555732"/>
              <a:gd name="adj2" fmla="val 1262215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Arc 36"/>
          <p:cNvSpPr/>
          <p:nvPr/>
        </p:nvSpPr>
        <p:spPr>
          <a:xfrm rot="2167374" flipV="1">
            <a:off x="764783" y="3843057"/>
            <a:ext cx="3353590" cy="1406834"/>
          </a:xfrm>
          <a:prstGeom prst="arc">
            <a:avLst>
              <a:gd name="adj1" fmla="val 1862262"/>
              <a:gd name="adj2" fmla="val 961583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8" name="Arc 37"/>
          <p:cNvSpPr/>
          <p:nvPr/>
        </p:nvSpPr>
        <p:spPr>
          <a:xfrm rot="13991241" flipH="1" flipV="1">
            <a:off x="5882097" y="3063970"/>
            <a:ext cx="2097283" cy="2534337"/>
          </a:xfrm>
          <a:prstGeom prst="arc">
            <a:avLst>
              <a:gd name="adj1" fmla="val 7555732"/>
              <a:gd name="adj2" fmla="val 1135036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9" name="Arc 38"/>
          <p:cNvSpPr/>
          <p:nvPr/>
        </p:nvSpPr>
        <p:spPr>
          <a:xfrm rot="8459568" flipV="1">
            <a:off x="2521986" y="2611428"/>
            <a:ext cx="2590802" cy="2684637"/>
          </a:xfrm>
          <a:prstGeom prst="arc">
            <a:avLst>
              <a:gd name="adj1" fmla="val 7428108"/>
              <a:gd name="adj2" fmla="val 1275487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0" name="Rounded Rectangular Callout 39"/>
          <p:cNvSpPr/>
          <p:nvPr/>
        </p:nvSpPr>
        <p:spPr>
          <a:xfrm>
            <a:off x="486138" y="4261403"/>
            <a:ext cx="2530017" cy="1375556"/>
          </a:xfrm>
          <a:prstGeom prst="wedgeRoundRectCallout">
            <a:avLst>
              <a:gd name="adj1" fmla="val 55952"/>
              <a:gd name="adj2" fmla="val -3672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Here, the verb ends in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study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 and it changes to 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This doesn’t always happen, e.g.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play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–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played.</a:t>
            </a:r>
          </a:p>
        </p:txBody>
      </p:sp>
      <p:sp>
        <p:nvSpPr>
          <p:cNvPr id="41" name="Arc 40"/>
          <p:cNvSpPr/>
          <p:nvPr/>
        </p:nvSpPr>
        <p:spPr>
          <a:xfrm rot="8459568" flipV="1">
            <a:off x="359531" y="4094684"/>
            <a:ext cx="1684112" cy="691831"/>
          </a:xfrm>
          <a:prstGeom prst="arc">
            <a:avLst>
              <a:gd name="adj1" fmla="val 9098393"/>
              <a:gd name="adj2" fmla="val 1217366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2" name="Rounded Rectangular Callout 41"/>
          <p:cNvSpPr/>
          <p:nvPr/>
        </p:nvSpPr>
        <p:spPr>
          <a:xfrm>
            <a:off x="5892346" y="5097935"/>
            <a:ext cx="2436305" cy="901770"/>
          </a:xfrm>
          <a:prstGeom prst="wedgeRoundRectCallout">
            <a:avLst>
              <a:gd name="adj1" fmla="val 65122"/>
              <a:gd name="adj2" fmla="val -5458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American English,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travelled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only has one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‘l’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43" name="Pentagon 42"/>
          <p:cNvSpPr/>
          <p:nvPr/>
        </p:nvSpPr>
        <p:spPr>
          <a:xfrm>
            <a:off x="9737991" y="5875587"/>
            <a:ext cx="2269341" cy="778497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consider…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531" y="971127"/>
            <a:ext cx="1333184" cy="1333184"/>
          </a:xfrm>
          <a:prstGeom prst="rect">
            <a:avLst/>
          </a:prstGeom>
        </p:spPr>
      </p:pic>
      <p:sp>
        <p:nvSpPr>
          <p:cNvPr id="26" name="Footer Placeholder 1">
            <a:extLst>
              <a:ext uri="{FF2B5EF4-FFF2-40B4-BE49-F238E27FC236}">
                <a16:creationId xmlns:a16="http://schemas.microsoft.com/office/drawing/2014/main" id="{A80E4C06-8AEF-4DE6-B1B1-1A030A1EF707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06101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 animBg="1"/>
      <p:bldP spid="22" grpId="0" animBg="1"/>
      <p:bldP spid="24" grpId="0" animBg="1"/>
      <p:bldP spid="25" grpId="0" animBg="1"/>
      <p:bldP spid="27" grpId="0" animBg="1"/>
      <p:bldP spid="29" grpId="0" animBg="1"/>
      <p:bldP spid="31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consider pronunciation.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Shape 82"/>
          <p:cNvSpPr txBox="1">
            <a:spLocks/>
          </p:cNvSpPr>
          <p:nvPr/>
        </p:nvSpPr>
        <p:spPr>
          <a:xfrm>
            <a:off x="450601" y="930307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are three different ways to pronounce the -</a:t>
            </a:r>
            <a:r>
              <a:rPr lang="en-US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ed</a:t>
            </a:r>
            <a:r>
              <a:rPr lang="en-US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past simple ending.</a:t>
            </a:r>
            <a:endParaRPr lang="en-US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461421"/>
              </p:ext>
            </p:extLst>
          </p:nvPr>
        </p:nvGraphicFramePr>
        <p:xfrm>
          <a:off x="378124" y="1476579"/>
          <a:ext cx="8625159" cy="24660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875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5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5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7394">
                <a:tc gridSpan="3">
                  <a:txBody>
                    <a:bodyPr/>
                    <a:lstStyle/>
                    <a:p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regular verbs in the past 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s-MX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wanted</a:t>
                      </a: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liked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travelled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visited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cooked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arrived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decided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danced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studied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watched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played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" name="Rounded Rectangular Callout 19"/>
          <p:cNvSpPr/>
          <p:nvPr/>
        </p:nvSpPr>
        <p:spPr>
          <a:xfrm>
            <a:off x="9080694" y="1633581"/>
            <a:ext cx="2910506" cy="737440"/>
          </a:xfrm>
          <a:prstGeom prst="wedgeRoundRectCallout">
            <a:avLst>
              <a:gd name="adj1" fmla="val 31778"/>
              <a:gd name="adj2" fmla="val -7444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Let’s look at this table again. Notice the three different columns.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9080694" y="2550306"/>
            <a:ext cx="2910506" cy="916226"/>
          </a:xfrm>
          <a:prstGeom prst="wedgeRoundRectCallout">
            <a:avLst>
              <a:gd name="adj1" fmla="val 29145"/>
              <a:gd name="adj2" fmla="val -6237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pronunciation of the 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ending depends on the last sound in the verb.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355752" y="4024969"/>
            <a:ext cx="2577046" cy="1201721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Verbs that end in a /t/ or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/d/ sounds = add an extra syllable with /Id/. Look at this example…</a:t>
            </a:r>
          </a:p>
        </p:txBody>
      </p:sp>
      <p:sp>
        <p:nvSpPr>
          <p:cNvPr id="3" name="Rectangle 2"/>
          <p:cNvSpPr/>
          <p:nvPr/>
        </p:nvSpPr>
        <p:spPr>
          <a:xfrm>
            <a:off x="378124" y="1864890"/>
            <a:ext cx="275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verbs ending in /t/ or /d/ = + /Id/  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EXTRA SYLLABLE</a:t>
            </a:r>
            <a:endParaRPr lang="en-GB" sz="1600" b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275336" y="5328982"/>
            <a:ext cx="2859412" cy="1014920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WANT                 WANTED</a:t>
            </a:r>
          </a:p>
        </p:txBody>
      </p:sp>
      <p:sp>
        <p:nvSpPr>
          <p:cNvPr id="30" name="Arc 29"/>
          <p:cNvSpPr/>
          <p:nvPr/>
        </p:nvSpPr>
        <p:spPr>
          <a:xfrm rot="2538939" flipV="1">
            <a:off x="949937" y="4711797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18626" y="5299839"/>
            <a:ext cx="11747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/t/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Arc 32"/>
          <p:cNvSpPr/>
          <p:nvPr/>
        </p:nvSpPr>
        <p:spPr>
          <a:xfrm rot="2538939" flipV="1">
            <a:off x="2658182" y="4711796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816838" y="5299839"/>
            <a:ext cx="13665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/Id/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Arc 34"/>
          <p:cNvSpPr/>
          <p:nvPr/>
        </p:nvSpPr>
        <p:spPr>
          <a:xfrm rot="12925871" flipV="1">
            <a:off x="1266227" y="4490375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686691" y="6026919"/>
            <a:ext cx="14749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two syllables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Arc 42"/>
          <p:cNvSpPr/>
          <p:nvPr/>
        </p:nvSpPr>
        <p:spPr>
          <a:xfrm rot="12925871" flipV="1">
            <a:off x="-503186" y="4490374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12422" y="6022284"/>
            <a:ext cx="14999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one syllable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5" name="Rounded Rectangular Callout 44"/>
          <p:cNvSpPr/>
          <p:nvPr/>
        </p:nvSpPr>
        <p:spPr>
          <a:xfrm>
            <a:off x="3353855" y="4081790"/>
            <a:ext cx="4029583" cy="1108071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Verbs that end in an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unvoiced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sound (your throat doesn’t vibrate when you make the sound) = + /t/ sound.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 EXTRA SYLLABLE. 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261459" y="1864890"/>
            <a:ext cx="275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verbs ending an unvoiced sound = + /t/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8" name="Rounded Rectangular Callout 47"/>
          <p:cNvSpPr/>
          <p:nvPr/>
        </p:nvSpPr>
        <p:spPr>
          <a:xfrm>
            <a:off x="3484963" y="5265862"/>
            <a:ext cx="3529986" cy="1014920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LIKE                                LIKED</a:t>
            </a:r>
          </a:p>
        </p:txBody>
      </p:sp>
      <p:sp>
        <p:nvSpPr>
          <p:cNvPr id="49" name="Arc 48"/>
          <p:cNvSpPr/>
          <p:nvPr/>
        </p:nvSpPr>
        <p:spPr>
          <a:xfrm rot="2538939" flipV="1">
            <a:off x="3940099" y="4629496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508788" y="5217538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/k/ sound (unvoiced)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1" name="Arc 50"/>
          <p:cNvSpPr/>
          <p:nvPr/>
        </p:nvSpPr>
        <p:spPr>
          <a:xfrm rot="2538939" flipV="1">
            <a:off x="6345105" y="4629496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913794" y="5217538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/t/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3" name="Arc 52"/>
          <p:cNvSpPr/>
          <p:nvPr/>
        </p:nvSpPr>
        <p:spPr>
          <a:xfrm rot="14381724" flipV="1">
            <a:off x="4567503" y="4266900"/>
            <a:ext cx="1205070" cy="2534337"/>
          </a:xfrm>
          <a:prstGeom prst="arc">
            <a:avLst>
              <a:gd name="adj1" fmla="val 11514953"/>
              <a:gd name="adj2" fmla="val 130447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325820" y="5886647"/>
            <a:ext cx="14287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one syllable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5" name="Arc 54"/>
          <p:cNvSpPr/>
          <p:nvPr/>
        </p:nvSpPr>
        <p:spPr>
          <a:xfrm rot="4679416" flipH="1" flipV="1">
            <a:off x="3132868" y="3479324"/>
            <a:ext cx="2643033" cy="2534337"/>
          </a:xfrm>
          <a:prstGeom prst="arc">
            <a:avLst>
              <a:gd name="adj1" fmla="val 11863080"/>
              <a:gd name="adj2" fmla="val 130447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6" name="Rounded Rectangular Callout 55"/>
          <p:cNvSpPr/>
          <p:nvPr/>
        </p:nvSpPr>
        <p:spPr>
          <a:xfrm>
            <a:off x="7911214" y="3736748"/>
            <a:ext cx="4029583" cy="1108071"/>
          </a:xfrm>
          <a:prstGeom prst="wedgeRoundRectCallout">
            <a:avLst>
              <a:gd name="adj1" fmla="val 22210"/>
              <a:gd name="adj2" fmla="val -6425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Verbs that end in a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voiced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sound (your throat vibrates when you make the sound) = + /d/ sound.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 EXTRA SYLLABLE. 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149870" y="1835313"/>
            <a:ext cx="275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verbs ending an voiced sound = + /d/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8" name="Rounded Rectangular Callout 57"/>
          <p:cNvSpPr/>
          <p:nvPr/>
        </p:nvSpPr>
        <p:spPr>
          <a:xfrm>
            <a:off x="7102408" y="5278225"/>
            <a:ext cx="3168455" cy="1014920"/>
          </a:xfrm>
          <a:prstGeom prst="wedgeRoundRectCallout">
            <a:avLst>
              <a:gd name="adj1" fmla="val -12532"/>
              <a:gd name="adj2" fmla="val -6907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LIVE		LIVED</a:t>
            </a:r>
          </a:p>
        </p:txBody>
      </p:sp>
      <p:sp>
        <p:nvSpPr>
          <p:cNvPr id="59" name="Arc 58"/>
          <p:cNvSpPr/>
          <p:nvPr/>
        </p:nvSpPr>
        <p:spPr>
          <a:xfrm rot="2538939" flipV="1">
            <a:off x="7488693" y="4638648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057382" y="5226690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/v/ sound (voiced)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1" name="Arc 60"/>
          <p:cNvSpPr/>
          <p:nvPr/>
        </p:nvSpPr>
        <p:spPr>
          <a:xfrm rot="2538939" flipV="1">
            <a:off x="9512005" y="4638648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080694" y="5226690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/d/ sound)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2" name="Arc 71"/>
          <p:cNvSpPr/>
          <p:nvPr/>
        </p:nvSpPr>
        <p:spPr>
          <a:xfrm rot="14381724" flipV="1">
            <a:off x="8131562" y="4345095"/>
            <a:ext cx="1206555" cy="2534337"/>
          </a:xfrm>
          <a:prstGeom prst="arc">
            <a:avLst>
              <a:gd name="adj1" fmla="val 11564682"/>
              <a:gd name="adj2" fmla="val 130447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7871141" y="5964200"/>
            <a:ext cx="14365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one syllable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4" name="Arc 73"/>
          <p:cNvSpPr/>
          <p:nvPr/>
        </p:nvSpPr>
        <p:spPr>
          <a:xfrm rot="4679416" flipH="1" flipV="1">
            <a:off x="6697295" y="3556877"/>
            <a:ext cx="2643033" cy="2534337"/>
          </a:xfrm>
          <a:prstGeom prst="arc">
            <a:avLst>
              <a:gd name="adj1" fmla="val 11757696"/>
              <a:gd name="adj2" fmla="val 130447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5" name="Pentagon 74"/>
          <p:cNvSpPr/>
          <p:nvPr/>
        </p:nvSpPr>
        <p:spPr>
          <a:xfrm>
            <a:off x="10315889" y="5875587"/>
            <a:ext cx="1691443" cy="778497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Negative forms in the past simple.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1089" y="215808"/>
            <a:ext cx="1021042" cy="1021042"/>
          </a:xfrm>
          <a:prstGeom prst="rect">
            <a:avLst/>
          </a:prstGeom>
        </p:spPr>
      </p:pic>
      <p:sp>
        <p:nvSpPr>
          <p:cNvPr id="47" name="Footer Placeholder 1">
            <a:extLst>
              <a:ext uri="{FF2B5EF4-FFF2-40B4-BE49-F238E27FC236}">
                <a16:creationId xmlns:a16="http://schemas.microsoft.com/office/drawing/2014/main" id="{F2A300C9-F60B-4463-A0B0-6C283C3F6D02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62254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3" grpId="0"/>
      <p:bldP spid="28" grpId="0" animBg="1"/>
      <p:bldP spid="30" grpId="0" animBg="1"/>
      <p:bldP spid="32" grpId="0"/>
      <p:bldP spid="33" grpId="0" animBg="1"/>
      <p:bldP spid="34" grpId="0"/>
      <p:bldP spid="35" grpId="0" animBg="1"/>
      <p:bldP spid="36" grpId="0"/>
      <p:bldP spid="43" grpId="0" animBg="1"/>
      <p:bldP spid="44" grpId="0"/>
      <p:bldP spid="45" grpId="0" animBg="1"/>
      <p:bldP spid="46" grpId="0"/>
      <p:bldP spid="48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/>
      <p:bldP spid="72" grpId="0" animBg="1"/>
      <p:bldP spid="73" grpId="0"/>
      <p:bldP spid="74" grpId="0" animBg="1"/>
      <p:bldP spid="75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2922</TotalTime>
  <Words>1657</Words>
  <Application>Microsoft Office PowerPoint</Application>
  <PresentationFormat>Widescreen</PresentationFormat>
  <Paragraphs>243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A1 past simple 1 </vt:lpstr>
      <vt:lpstr>An introduction to the past simple</vt:lpstr>
      <vt:lpstr>Function: the past simple</vt:lpstr>
      <vt:lpstr>Function: When do we use it?</vt:lpstr>
      <vt:lpstr>Form: the verb to be in the past simple</vt:lpstr>
      <vt:lpstr>Form: the verb to be in the past simple</vt:lpstr>
      <vt:lpstr>Form: regular verbs in the positive</vt:lpstr>
      <vt:lpstr>Form: regular verbs in the positive</vt:lpstr>
      <vt:lpstr>Let’s consider pronunciation.</vt:lpstr>
      <vt:lpstr>Form: negatives in the past simple</vt:lpstr>
      <vt:lpstr>Form: negatives in the past simple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124</cp:revision>
  <dcterms:modified xsi:type="dcterms:W3CDTF">2019-12-05T08:28:25Z</dcterms:modified>
</cp:coreProperties>
</file>